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5"/>
  </p:notesMasterIdLst>
  <p:sldIdLst>
    <p:sldId id="257" r:id="rId2"/>
    <p:sldId id="259" r:id="rId3"/>
    <p:sldId id="260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B3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55"/>
    <p:restoredTop sz="96359"/>
  </p:normalViewPr>
  <p:slideViewPr>
    <p:cSldViewPr snapToGrid="0" snapToObjects="1">
      <p:cViewPr varScale="1">
        <p:scale>
          <a:sx n="130" d="100"/>
          <a:sy n="130" d="100"/>
        </p:scale>
        <p:origin x="3056" y="20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6747B-95EE-AA4B-91E2-8F755648066F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A34FB-8DD1-4C44-901F-8220A09F7C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0127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5A34FB-8DD1-4C44-901F-8220A09F7C4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4108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3 p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48" y="2"/>
            <a:ext cx="7555374" cy="1069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3 p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48" y="2"/>
            <a:ext cx="7555374" cy="1069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431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D48574E9-6C55-6CA6-ACFE-38509560AEFF}"/>
              </a:ext>
            </a:extLst>
          </p:cNvPr>
          <p:cNvSpPr/>
          <p:nvPr/>
        </p:nvSpPr>
        <p:spPr>
          <a:xfrm>
            <a:off x="4946650" y="2376329"/>
            <a:ext cx="158750" cy="225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A594C31E-ABAE-1704-CF07-4C52FB0EBB61}"/>
              </a:ext>
            </a:extLst>
          </p:cNvPr>
          <p:cNvSpPr/>
          <p:nvPr/>
        </p:nvSpPr>
        <p:spPr>
          <a:xfrm>
            <a:off x="4946650" y="7451701"/>
            <a:ext cx="158750" cy="225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A16C6168-05CD-5428-992B-6E2BEED80554}"/>
              </a:ext>
            </a:extLst>
          </p:cNvPr>
          <p:cNvSpPr/>
          <p:nvPr/>
        </p:nvSpPr>
        <p:spPr>
          <a:xfrm>
            <a:off x="4946650" y="8466685"/>
            <a:ext cx="158750" cy="225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301044AC-A86F-5C84-C7F2-9F175940628F}"/>
              </a:ext>
            </a:extLst>
          </p:cNvPr>
          <p:cNvSpPr/>
          <p:nvPr/>
        </p:nvSpPr>
        <p:spPr>
          <a:xfrm>
            <a:off x="4946650" y="4408329"/>
            <a:ext cx="158750" cy="225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9EC86D89-614B-904D-8797-5878A7CAAE06}"/>
              </a:ext>
            </a:extLst>
          </p:cNvPr>
          <p:cNvSpPr/>
          <p:nvPr/>
        </p:nvSpPr>
        <p:spPr>
          <a:xfrm>
            <a:off x="971550" y="1079500"/>
            <a:ext cx="4133850" cy="781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D8321BA8-DD02-1506-3DDE-23A63AEB233D}"/>
              </a:ext>
            </a:extLst>
          </p:cNvPr>
          <p:cNvSpPr/>
          <p:nvPr/>
        </p:nvSpPr>
        <p:spPr>
          <a:xfrm>
            <a:off x="971550" y="2609850"/>
            <a:ext cx="4133850" cy="509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02A19B6E-DABD-E726-2356-149DC5EA7EA3}"/>
              </a:ext>
            </a:extLst>
          </p:cNvPr>
          <p:cNvSpPr/>
          <p:nvPr/>
        </p:nvSpPr>
        <p:spPr>
          <a:xfrm>
            <a:off x="971550" y="3378200"/>
            <a:ext cx="4133850" cy="509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1F4893DF-DDAE-AFD8-FE55-669B51300B59}"/>
              </a:ext>
            </a:extLst>
          </p:cNvPr>
          <p:cNvSpPr/>
          <p:nvPr/>
        </p:nvSpPr>
        <p:spPr>
          <a:xfrm>
            <a:off x="971550" y="4641850"/>
            <a:ext cx="4133850" cy="509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4BA5E499-4B36-AD0C-A1E6-902502F3543A}"/>
              </a:ext>
            </a:extLst>
          </p:cNvPr>
          <p:cNvSpPr/>
          <p:nvPr/>
        </p:nvSpPr>
        <p:spPr>
          <a:xfrm>
            <a:off x="971550" y="5657850"/>
            <a:ext cx="4133850" cy="509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B883F60B-C1CC-D5EB-8569-39B14BA6D6D0}"/>
              </a:ext>
            </a:extLst>
          </p:cNvPr>
          <p:cNvSpPr/>
          <p:nvPr/>
        </p:nvSpPr>
        <p:spPr>
          <a:xfrm>
            <a:off x="971550" y="6680200"/>
            <a:ext cx="4133850" cy="509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667D5396-95C2-05AD-D47A-3B3F991BA322}"/>
              </a:ext>
            </a:extLst>
          </p:cNvPr>
          <p:cNvSpPr/>
          <p:nvPr/>
        </p:nvSpPr>
        <p:spPr>
          <a:xfrm>
            <a:off x="971550" y="7695932"/>
            <a:ext cx="4133850" cy="509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9B8EF701-CBEA-9F69-BB2C-7B72EC231DB0}"/>
              </a:ext>
            </a:extLst>
          </p:cNvPr>
          <p:cNvSpPr/>
          <p:nvPr/>
        </p:nvSpPr>
        <p:spPr>
          <a:xfrm>
            <a:off x="971550" y="8711664"/>
            <a:ext cx="4133850" cy="1011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0605B89-09A5-F611-AEC0-83C7207433CB}"/>
              </a:ext>
            </a:extLst>
          </p:cNvPr>
          <p:cNvSpPr txBox="1"/>
          <p:nvPr/>
        </p:nvSpPr>
        <p:spPr>
          <a:xfrm>
            <a:off x="6745684" y="10042771"/>
            <a:ext cx="3770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kumimoji="1" lang="en-US" altLang="ja-JP" sz="1000" b="1" dirty="0">
                <a:solidFill>
                  <a:schemeClr val="bg1">
                    <a:lumMod val="75000"/>
                  </a:schemeClr>
                </a:solidFill>
                <a:latin typeface="BIZ UDGothic" panose="020B0400000000000000" pitchFamily="49" charset="-128"/>
                <a:ea typeface="BIZ UDGothic" panose="020B0400000000000000" pitchFamily="49" charset="-128"/>
              </a:rPr>
              <a:t>1/2</a:t>
            </a:r>
            <a:endParaRPr kumimoji="1" lang="ja-JP" altLang="en-US" sz="1000" b="1">
              <a:solidFill>
                <a:schemeClr val="bg1">
                  <a:lumMod val="75000"/>
                </a:schemeClr>
              </a:solidFill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72A92C8-40D0-4A70-E639-4FAD5A2B8612}"/>
              </a:ext>
            </a:extLst>
          </p:cNvPr>
          <p:cNvSpPr txBox="1"/>
          <p:nvPr/>
        </p:nvSpPr>
        <p:spPr>
          <a:xfrm>
            <a:off x="1051102" y="1804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１８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5877601-0FC4-A401-D0BA-EE8DE6C711F9}"/>
              </a:ext>
            </a:extLst>
          </p:cNvPr>
          <p:cNvSpPr txBox="1"/>
          <p:nvPr/>
        </p:nvSpPr>
        <p:spPr>
          <a:xfrm>
            <a:off x="3021013" y="1804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２０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２９歳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E40B2E2-79AF-875E-A58A-F20D9655A4C0}"/>
              </a:ext>
            </a:extLst>
          </p:cNvPr>
          <p:cNvSpPr txBox="1"/>
          <p:nvPr/>
        </p:nvSpPr>
        <p:spPr>
          <a:xfrm>
            <a:off x="4988586" y="1804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３０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３９歳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8D998E7-0829-DCE3-7AB1-D07DA4264BB6}"/>
              </a:ext>
            </a:extLst>
          </p:cNvPr>
          <p:cNvSpPr txBox="1"/>
          <p:nvPr/>
        </p:nvSpPr>
        <p:spPr>
          <a:xfrm>
            <a:off x="1051102" y="2058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４０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４９歳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9BBD17D-79AA-0EAA-90B1-12A7994C9BE0}"/>
              </a:ext>
            </a:extLst>
          </p:cNvPr>
          <p:cNvSpPr txBox="1"/>
          <p:nvPr/>
        </p:nvSpPr>
        <p:spPr>
          <a:xfrm>
            <a:off x="3021013" y="2058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５０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５９歳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0E344D2-FAB7-9276-36B7-97B0D47A4AE2}"/>
              </a:ext>
            </a:extLst>
          </p:cNvPr>
          <p:cNvSpPr txBox="1"/>
          <p:nvPr/>
        </p:nvSpPr>
        <p:spPr>
          <a:xfrm>
            <a:off x="4988586" y="2058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６０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６９歳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EF7F55A-6DEF-4802-487B-5A259EB97FF7}"/>
              </a:ext>
            </a:extLst>
          </p:cNvPr>
          <p:cNvSpPr txBox="1"/>
          <p:nvPr/>
        </p:nvSpPr>
        <p:spPr>
          <a:xfrm>
            <a:off x="1051102" y="2312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７０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７９歳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E78F922-98F6-A06D-530D-73FEE7ED21FC}"/>
              </a:ext>
            </a:extLst>
          </p:cNvPr>
          <p:cNvSpPr txBox="1"/>
          <p:nvPr/>
        </p:nvSpPr>
        <p:spPr>
          <a:xfrm>
            <a:off x="3021013" y="2312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８０歳以上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EBC94F5-6962-F870-E203-DE6109AC500F}"/>
              </a:ext>
            </a:extLst>
          </p:cNvPr>
          <p:cNvSpPr txBox="1"/>
          <p:nvPr/>
        </p:nvSpPr>
        <p:spPr>
          <a:xfrm>
            <a:off x="1051102" y="3074684"/>
            <a:ext cx="63350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男性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DEF369C-241F-6C16-38E3-88741F8CF12C}"/>
              </a:ext>
            </a:extLst>
          </p:cNvPr>
          <p:cNvSpPr txBox="1"/>
          <p:nvPr/>
        </p:nvSpPr>
        <p:spPr>
          <a:xfrm>
            <a:off x="3021013" y="3074684"/>
            <a:ext cx="63350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女性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9DBB147-740C-F933-6CD9-D8DDA3EB8B65}"/>
              </a:ext>
            </a:extLst>
          </p:cNvPr>
          <p:cNvSpPr txBox="1"/>
          <p:nvPr/>
        </p:nvSpPr>
        <p:spPr>
          <a:xfrm>
            <a:off x="4988586" y="3074684"/>
            <a:ext cx="153118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その他・回答しない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8899BF07-3113-E4AE-590D-3C61694343F7}"/>
              </a:ext>
            </a:extLst>
          </p:cNvPr>
          <p:cNvSpPr txBox="1"/>
          <p:nvPr/>
        </p:nvSpPr>
        <p:spPr>
          <a:xfrm>
            <a:off x="1051102" y="3836684"/>
            <a:ext cx="14029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会社員・団体職員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0A1954E-4298-8075-0BA5-4168616B6F82}"/>
              </a:ext>
            </a:extLst>
          </p:cNvPr>
          <p:cNvSpPr txBox="1"/>
          <p:nvPr/>
        </p:nvSpPr>
        <p:spPr>
          <a:xfrm>
            <a:off x="3021013" y="3836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公務員・教員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2AB05FA-7D39-5726-9D0C-0C4510B996A4}"/>
              </a:ext>
            </a:extLst>
          </p:cNvPr>
          <p:cNvSpPr txBox="1"/>
          <p:nvPr/>
        </p:nvSpPr>
        <p:spPr>
          <a:xfrm>
            <a:off x="4988586" y="3836684"/>
            <a:ext cx="14029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農業・林業・漁業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37DD9FC-F244-D150-6381-C6D19CEBFB85}"/>
              </a:ext>
            </a:extLst>
          </p:cNvPr>
          <p:cNvSpPr txBox="1"/>
          <p:nvPr/>
        </p:nvSpPr>
        <p:spPr>
          <a:xfrm>
            <a:off x="1051102" y="4090684"/>
            <a:ext cx="153118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パート・アルバイト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6A398DEC-7D65-97ED-5534-71426A4E0C89}"/>
              </a:ext>
            </a:extLst>
          </p:cNvPr>
          <p:cNvSpPr txBox="1"/>
          <p:nvPr/>
        </p:nvSpPr>
        <p:spPr>
          <a:xfrm>
            <a:off x="3021013" y="4090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専業主婦・主夫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1620561C-F146-E71D-F661-3DB0DE0C848B}"/>
              </a:ext>
            </a:extLst>
          </p:cNvPr>
          <p:cNvSpPr txBox="1"/>
          <p:nvPr/>
        </p:nvSpPr>
        <p:spPr>
          <a:xfrm>
            <a:off x="4988586" y="4090684"/>
            <a:ext cx="63350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学生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D20BC8ED-1C10-4683-64B7-ABB5E16C374F}"/>
              </a:ext>
            </a:extLst>
          </p:cNvPr>
          <p:cNvSpPr txBox="1"/>
          <p:nvPr/>
        </p:nvSpPr>
        <p:spPr>
          <a:xfrm>
            <a:off x="1051102" y="4344684"/>
            <a:ext cx="63350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無職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E2738E88-4F7D-3E8B-E807-090A53CAAAC4}"/>
              </a:ext>
            </a:extLst>
          </p:cNvPr>
          <p:cNvSpPr txBox="1"/>
          <p:nvPr/>
        </p:nvSpPr>
        <p:spPr>
          <a:xfrm>
            <a:off x="3021013" y="4344684"/>
            <a:ext cx="3775393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その他（　　　　　　　　　　　　　　　　　　　　　）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54BB5F74-ADEB-A0BE-50EC-F67F4A9C0EA9}"/>
              </a:ext>
            </a:extLst>
          </p:cNvPr>
          <p:cNvSpPr txBox="1"/>
          <p:nvPr/>
        </p:nvSpPr>
        <p:spPr>
          <a:xfrm>
            <a:off x="1051102" y="5106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Ａ小学校区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275960A-5C3D-2627-1727-EF9EA72EE73C}"/>
              </a:ext>
            </a:extLst>
          </p:cNvPr>
          <p:cNvSpPr txBox="1"/>
          <p:nvPr/>
        </p:nvSpPr>
        <p:spPr>
          <a:xfrm>
            <a:off x="3021013" y="5106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Ｂ小学校区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58BB118A-BED7-BB39-27D3-6FD1F3738AB6}"/>
              </a:ext>
            </a:extLst>
          </p:cNvPr>
          <p:cNvSpPr txBox="1"/>
          <p:nvPr/>
        </p:nvSpPr>
        <p:spPr>
          <a:xfrm>
            <a:off x="4988586" y="5106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Ｃ小学校区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C7129CB8-4945-F393-5D64-CE5E842C7521}"/>
              </a:ext>
            </a:extLst>
          </p:cNvPr>
          <p:cNvSpPr txBox="1"/>
          <p:nvPr/>
        </p:nvSpPr>
        <p:spPr>
          <a:xfrm>
            <a:off x="1051102" y="5360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Ｄ小学校区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950FFE7-5237-9074-BC87-C048FD1001F9}"/>
              </a:ext>
            </a:extLst>
          </p:cNvPr>
          <p:cNvSpPr txBox="1"/>
          <p:nvPr/>
        </p:nvSpPr>
        <p:spPr>
          <a:xfrm>
            <a:off x="3021013" y="5360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Ｅ小学校区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74ACA765-4C0F-83EE-8B8F-B498195CFF4B}"/>
              </a:ext>
            </a:extLst>
          </p:cNvPr>
          <p:cNvSpPr txBox="1"/>
          <p:nvPr/>
        </p:nvSpPr>
        <p:spPr>
          <a:xfrm>
            <a:off x="4988586" y="5360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わからない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D5B2D80A-1849-C427-07D3-28092A13A91F}"/>
              </a:ext>
            </a:extLst>
          </p:cNvPr>
          <p:cNvSpPr txBox="1"/>
          <p:nvPr/>
        </p:nvSpPr>
        <p:spPr>
          <a:xfrm>
            <a:off x="1051102" y="6122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C7E5B002-4153-56E0-B00C-434730CAC72E}"/>
              </a:ext>
            </a:extLst>
          </p:cNvPr>
          <p:cNvSpPr txBox="1"/>
          <p:nvPr/>
        </p:nvSpPr>
        <p:spPr>
          <a:xfrm>
            <a:off x="3021013" y="6122684"/>
            <a:ext cx="153118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１年以上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５年未満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E08CC52D-D4CE-520C-BD8A-1D5C568A1A1F}"/>
              </a:ext>
            </a:extLst>
          </p:cNvPr>
          <p:cNvSpPr txBox="1"/>
          <p:nvPr/>
        </p:nvSpPr>
        <p:spPr>
          <a:xfrm>
            <a:off x="4988586" y="6122684"/>
            <a:ext cx="1723549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５年以上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１０年未満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AEB1FA01-AEA6-5864-8098-4474447AAD16}"/>
              </a:ext>
            </a:extLst>
          </p:cNvPr>
          <p:cNvSpPr txBox="1"/>
          <p:nvPr/>
        </p:nvSpPr>
        <p:spPr>
          <a:xfrm>
            <a:off x="1051102" y="6376684"/>
            <a:ext cx="1787669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１０年以上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２０年未満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4E23419C-77F9-172F-AFBF-BC18D2AE450D}"/>
              </a:ext>
            </a:extLst>
          </p:cNvPr>
          <p:cNvSpPr txBox="1"/>
          <p:nvPr/>
        </p:nvSpPr>
        <p:spPr>
          <a:xfrm>
            <a:off x="3021013" y="6376684"/>
            <a:ext cx="1787669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２０年以上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３０年未満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E571598F-0A1F-3192-2ADA-BAF3595CE034}"/>
              </a:ext>
            </a:extLst>
          </p:cNvPr>
          <p:cNvSpPr txBox="1"/>
          <p:nvPr/>
        </p:nvSpPr>
        <p:spPr>
          <a:xfrm>
            <a:off x="4988586" y="6376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３０年以上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A6681193-C197-F8F0-527A-5BB808EC3F07}"/>
              </a:ext>
            </a:extLst>
          </p:cNvPr>
          <p:cNvSpPr txBox="1"/>
          <p:nvPr/>
        </p:nvSpPr>
        <p:spPr>
          <a:xfrm>
            <a:off x="1051102" y="7138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住みやすい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5309E4C5-053F-9BE2-6F06-9D4678FB41BF}"/>
              </a:ext>
            </a:extLst>
          </p:cNvPr>
          <p:cNvSpPr txBox="1"/>
          <p:nvPr/>
        </p:nvSpPr>
        <p:spPr>
          <a:xfrm>
            <a:off x="3021013" y="7138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やや住みやすい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5EDCA386-9937-4D74-0B23-1A7354CC74C0}"/>
              </a:ext>
            </a:extLst>
          </p:cNvPr>
          <p:cNvSpPr txBox="1"/>
          <p:nvPr/>
        </p:nvSpPr>
        <p:spPr>
          <a:xfrm>
            <a:off x="4988586" y="7138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やや住みにくい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CD2239DF-6759-4DFE-C236-E8C2B4C66EB7}"/>
              </a:ext>
            </a:extLst>
          </p:cNvPr>
          <p:cNvSpPr txBox="1"/>
          <p:nvPr/>
        </p:nvSpPr>
        <p:spPr>
          <a:xfrm>
            <a:off x="1051102" y="7392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住みにくい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F621C5C9-1337-8B26-851A-DAD8437C33DB}"/>
              </a:ext>
            </a:extLst>
          </p:cNvPr>
          <p:cNvSpPr txBox="1"/>
          <p:nvPr/>
        </p:nvSpPr>
        <p:spPr>
          <a:xfrm>
            <a:off x="3021013" y="7392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わからない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88F991C5-5A1F-4BDF-5BAD-EBF6230C835B}"/>
              </a:ext>
            </a:extLst>
          </p:cNvPr>
          <p:cNvSpPr txBox="1"/>
          <p:nvPr/>
        </p:nvSpPr>
        <p:spPr>
          <a:xfrm>
            <a:off x="1051102" y="8408684"/>
            <a:ext cx="14029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住み続けたくない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2CD2B604-93E1-3FB9-6782-4E3115B92E30}"/>
              </a:ext>
            </a:extLst>
          </p:cNvPr>
          <p:cNvSpPr txBox="1"/>
          <p:nvPr/>
        </p:nvSpPr>
        <p:spPr>
          <a:xfrm>
            <a:off x="3021013" y="8408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わからない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9014674-353B-AFEE-615D-447BEFDE6E42}"/>
              </a:ext>
            </a:extLst>
          </p:cNvPr>
          <p:cNvSpPr txBox="1"/>
          <p:nvPr/>
        </p:nvSpPr>
        <p:spPr>
          <a:xfrm>
            <a:off x="-1" y="966645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まちづくりアンケート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EE477B2-B6F1-33E1-0386-38EA069092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2158" y="690436"/>
            <a:ext cx="1778000" cy="9652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1986DA3-DECD-8402-F246-E73CDBF67243}"/>
              </a:ext>
            </a:extLst>
          </p:cNvPr>
          <p:cNvSpPr txBox="1"/>
          <p:nvPr/>
        </p:nvSpPr>
        <p:spPr>
          <a:xfrm>
            <a:off x="414778" y="1564886"/>
            <a:ext cx="40318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問１　あなたの年齢について、あてはまるものを選んでください。</a:t>
            </a:r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138DA40A-5BBA-5686-D010-84D9C828DB81}"/>
              </a:ext>
            </a:extLst>
          </p:cNvPr>
          <p:cNvSpPr>
            <a:spLocks/>
          </p:cNvSpPr>
          <p:nvPr/>
        </p:nvSpPr>
        <p:spPr>
          <a:xfrm>
            <a:off x="889015" y="1804758"/>
            <a:ext cx="6145200" cy="86400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6350">
                <a:solidFill>
                  <a:schemeClr val="tx1"/>
                </a:solidFill>
              </a:ln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8FDAB539-92C8-0006-B15E-5F8F823CC3C9}"/>
              </a:ext>
            </a:extLst>
          </p:cNvPr>
          <p:cNvSpPr txBox="1"/>
          <p:nvPr/>
        </p:nvSpPr>
        <p:spPr>
          <a:xfrm>
            <a:off x="414778" y="2834886"/>
            <a:ext cx="40318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問２　あなたの性別について、あてはまるものを選んでください。</a:t>
            </a:r>
          </a:p>
        </p:txBody>
      </p:sp>
      <p:sp>
        <p:nvSpPr>
          <p:cNvPr id="110" name="正方形/長方形 109">
            <a:extLst>
              <a:ext uri="{FF2B5EF4-FFF2-40B4-BE49-F238E27FC236}">
                <a16:creationId xmlns:a16="http://schemas.microsoft.com/office/drawing/2014/main" id="{8B42CCC7-E2D6-71A5-297B-89E0DFC7223E}"/>
              </a:ext>
            </a:extLst>
          </p:cNvPr>
          <p:cNvSpPr>
            <a:spLocks/>
          </p:cNvSpPr>
          <p:nvPr/>
        </p:nvSpPr>
        <p:spPr>
          <a:xfrm>
            <a:off x="889015" y="3074759"/>
            <a:ext cx="6145200" cy="35424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6350">
                <a:solidFill>
                  <a:schemeClr val="tx1"/>
                </a:solidFill>
              </a:ln>
            </a:endParaRP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84EA44CB-F814-BA4F-4821-A0A6B1B8A274}"/>
              </a:ext>
            </a:extLst>
          </p:cNvPr>
          <p:cNvSpPr txBox="1"/>
          <p:nvPr/>
        </p:nvSpPr>
        <p:spPr>
          <a:xfrm>
            <a:off x="414778" y="3596886"/>
            <a:ext cx="45448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問３　あなたの職業は何ですか。あてはまるものを</a:t>
            </a:r>
            <a:r>
              <a:rPr kumimoji="1" lang="ja-JP" altLang="en-US" sz="1000" b="1" u="sng">
                <a:latin typeface="BIZ UDGothic" panose="020B0400000000000000" pitchFamily="49" charset="-128"/>
                <a:ea typeface="BIZ UDGothic" panose="020B0400000000000000" pitchFamily="49" charset="-128"/>
              </a:rPr>
              <a:t>すべて</a:t>
            </a:r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選んでください。</a:t>
            </a:r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2631E745-EE8B-E580-2478-B39A9B967B5F}"/>
              </a:ext>
            </a:extLst>
          </p:cNvPr>
          <p:cNvSpPr>
            <a:spLocks/>
          </p:cNvSpPr>
          <p:nvPr/>
        </p:nvSpPr>
        <p:spPr>
          <a:xfrm>
            <a:off x="889015" y="3836758"/>
            <a:ext cx="6145200" cy="86400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6350">
                <a:solidFill>
                  <a:schemeClr val="tx1"/>
                </a:solidFill>
              </a:ln>
            </a:endParaRP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769C0055-0077-5B79-DB3B-C66A2D7F2B31}"/>
              </a:ext>
            </a:extLst>
          </p:cNvPr>
          <p:cNvSpPr txBox="1"/>
          <p:nvPr/>
        </p:nvSpPr>
        <p:spPr>
          <a:xfrm>
            <a:off x="414778" y="4866886"/>
            <a:ext cx="5186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問４　あなたのお住まいはどの小学校区ですか。あてはまるものを選んでください。</a:t>
            </a:r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F3D35A23-A981-3AB8-AB9B-AD5BE5B3FFE8}"/>
              </a:ext>
            </a:extLst>
          </p:cNvPr>
          <p:cNvSpPr>
            <a:spLocks/>
          </p:cNvSpPr>
          <p:nvPr/>
        </p:nvSpPr>
        <p:spPr>
          <a:xfrm>
            <a:off x="889015" y="5106759"/>
            <a:ext cx="6145200" cy="60824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6350">
                <a:solidFill>
                  <a:schemeClr val="tx1"/>
                </a:solidFill>
              </a:ln>
            </a:endParaRP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38CCE823-AA29-F9F3-52C5-25D058812883}"/>
              </a:ext>
            </a:extLst>
          </p:cNvPr>
          <p:cNvSpPr txBox="1"/>
          <p:nvPr/>
        </p:nvSpPr>
        <p:spPr>
          <a:xfrm>
            <a:off x="414778" y="5876536"/>
            <a:ext cx="5314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問５　あなたは、でふらぐ町に何年お住まいですか。あてはまるものを選んでください。</a:t>
            </a: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BC4ADBD9-0022-6640-0415-0560131EDCA4}"/>
              </a:ext>
            </a:extLst>
          </p:cNvPr>
          <p:cNvSpPr>
            <a:spLocks/>
          </p:cNvSpPr>
          <p:nvPr/>
        </p:nvSpPr>
        <p:spPr>
          <a:xfrm>
            <a:off x="889015" y="6116409"/>
            <a:ext cx="6145200" cy="60824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6350">
                <a:solidFill>
                  <a:schemeClr val="tx1"/>
                </a:solidFill>
              </a:ln>
            </a:endParaRP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F3114E9E-7C95-CFE6-2AC9-75ACB148CECB}"/>
              </a:ext>
            </a:extLst>
          </p:cNvPr>
          <p:cNvSpPr txBox="1"/>
          <p:nvPr/>
        </p:nvSpPr>
        <p:spPr>
          <a:xfrm>
            <a:off x="414778" y="6892536"/>
            <a:ext cx="55707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問６　でふらぐ町は住みやすいところだと感じますか。あてはまるものを選んでください。</a:t>
            </a: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2B9E7625-CD6F-1F3A-1097-52CD8898095C}"/>
              </a:ext>
            </a:extLst>
          </p:cNvPr>
          <p:cNvSpPr>
            <a:spLocks/>
          </p:cNvSpPr>
          <p:nvPr/>
        </p:nvSpPr>
        <p:spPr>
          <a:xfrm>
            <a:off x="889015" y="7132408"/>
            <a:ext cx="6145200" cy="60824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6350">
                <a:solidFill>
                  <a:schemeClr val="tx1"/>
                </a:solidFill>
              </a:ln>
            </a:endParaRP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B2A48F21-29BD-AD6F-19C8-A6E79FB5E698}"/>
              </a:ext>
            </a:extLst>
          </p:cNvPr>
          <p:cNvSpPr txBox="1"/>
          <p:nvPr/>
        </p:nvSpPr>
        <p:spPr>
          <a:xfrm>
            <a:off x="414778" y="7907659"/>
            <a:ext cx="59554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問７　これからも、でふらぐ町に住み続けたいと思いますか。あてはまるものを選んでください。</a:t>
            </a:r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9FEA3BAE-26BA-ED7E-DD82-2F9ADE190F7C}"/>
              </a:ext>
            </a:extLst>
          </p:cNvPr>
          <p:cNvSpPr>
            <a:spLocks/>
          </p:cNvSpPr>
          <p:nvPr/>
        </p:nvSpPr>
        <p:spPr>
          <a:xfrm>
            <a:off x="889015" y="8147532"/>
            <a:ext cx="6145200" cy="6082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6350">
                <a:solidFill>
                  <a:schemeClr val="tx1"/>
                </a:solidFill>
              </a:ln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F544D5FD-8016-5FB3-EF86-E5B77EE06BCD}"/>
              </a:ext>
            </a:extLst>
          </p:cNvPr>
          <p:cNvSpPr txBox="1"/>
          <p:nvPr/>
        </p:nvSpPr>
        <p:spPr>
          <a:xfrm>
            <a:off x="1051102" y="8154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住み続けたい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53101298-1782-D624-FD41-9E74F7991382}"/>
              </a:ext>
            </a:extLst>
          </p:cNvPr>
          <p:cNvSpPr txBox="1"/>
          <p:nvPr/>
        </p:nvSpPr>
        <p:spPr>
          <a:xfrm>
            <a:off x="3021013" y="8154684"/>
            <a:ext cx="14029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やや住み続けたい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627A9655-0D43-BE7B-ED4A-4E562D7024C4}"/>
              </a:ext>
            </a:extLst>
          </p:cNvPr>
          <p:cNvSpPr txBox="1"/>
          <p:nvPr/>
        </p:nvSpPr>
        <p:spPr>
          <a:xfrm>
            <a:off x="4988586" y="8154684"/>
            <a:ext cx="1787669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あまり住み続けたくない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7A9A0A-CF7F-0730-3829-3BC0154F7C0B}"/>
              </a:ext>
            </a:extLst>
          </p:cNvPr>
          <p:cNvSpPr txBox="1"/>
          <p:nvPr/>
        </p:nvSpPr>
        <p:spPr>
          <a:xfrm>
            <a:off x="5910323" y="9667090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000" u="sng">
                <a:latin typeface="BIZ UDGothic" panose="020B0400000000000000" pitchFamily="49" charset="-128"/>
                <a:ea typeface="BIZ UDGothic" panose="020B0400000000000000" pitchFamily="49" charset="-128"/>
              </a:rPr>
              <a:t>裏面に続きます→</a:t>
            </a: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正方形/長方形 136">
            <a:extLst>
              <a:ext uri="{FF2B5EF4-FFF2-40B4-BE49-F238E27FC236}">
                <a16:creationId xmlns:a16="http://schemas.microsoft.com/office/drawing/2014/main" id="{C93083AC-19F2-A38A-3C2D-4742575391B7}"/>
              </a:ext>
            </a:extLst>
          </p:cNvPr>
          <p:cNvSpPr/>
          <p:nvPr/>
        </p:nvSpPr>
        <p:spPr>
          <a:xfrm>
            <a:off x="4946650" y="1603326"/>
            <a:ext cx="158750" cy="225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98D8D457-45B9-CF65-E807-DC46B611DBD6}"/>
              </a:ext>
            </a:extLst>
          </p:cNvPr>
          <p:cNvSpPr/>
          <p:nvPr/>
        </p:nvSpPr>
        <p:spPr>
          <a:xfrm>
            <a:off x="4946650" y="3111614"/>
            <a:ext cx="158750" cy="225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BC7E70A7-8F76-60C4-DBC5-C4EC0DC4FB31}"/>
              </a:ext>
            </a:extLst>
          </p:cNvPr>
          <p:cNvSpPr/>
          <p:nvPr/>
        </p:nvSpPr>
        <p:spPr>
          <a:xfrm>
            <a:off x="4946650" y="5411754"/>
            <a:ext cx="158750" cy="225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EB997D23-8C8A-718C-6CBB-EDB9B35F04D3}"/>
              </a:ext>
            </a:extLst>
          </p:cNvPr>
          <p:cNvSpPr/>
          <p:nvPr/>
        </p:nvSpPr>
        <p:spPr>
          <a:xfrm>
            <a:off x="4946650" y="6165898"/>
            <a:ext cx="158750" cy="225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F86CD94A-99E8-20CF-8C43-0C2498CF1AF2}"/>
              </a:ext>
            </a:extLst>
          </p:cNvPr>
          <p:cNvSpPr/>
          <p:nvPr/>
        </p:nvSpPr>
        <p:spPr>
          <a:xfrm>
            <a:off x="971550" y="1869402"/>
            <a:ext cx="4133850" cy="230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BB7F893F-F32A-BF3A-F8BD-2FD08AB1CA09}"/>
              </a:ext>
            </a:extLst>
          </p:cNvPr>
          <p:cNvSpPr/>
          <p:nvPr/>
        </p:nvSpPr>
        <p:spPr>
          <a:xfrm>
            <a:off x="971550" y="2369022"/>
            <a:ext cx="4133850" cy="230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1400C95F-B137-D19B-C796-4EB47BC64A30}"/>
              </a:ext>
            </a:extLst>
          </p:cNvPr>
          <p:cNvSpPr/>
          <p:nvPr/>
        </p:nvSpPr>
        <p:spPr>
          <a:xfrm>
            <a:off x="971550" y="3387117"/>
            <a:ext cx="4133850" cy="230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6B0985C5-283D-7E11-4089-8F5D4852D06E}"/>
              </a:ext>
            </a:extLst>
          </p:cNvPr>
          <p:cNvSpPr/>
          <p:nvPr/>
        </p:nvSpPr>
        <p:spPr>
          <a:xfrm>
            <a:off x="971550" y="4150688"/>
            <a:ext cx="4133850" cy="230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7ED507E2-2D97-A2BA-C931-2C9DFCDC542D}"/>
              </a:ext>
            </a:extLst>
          </p:cNvPr>
          <p:cNvSpPr/>
          <p:nvPr/>
        </p:nvSpPr>
        <p:spPr>
          <a:xfrm>
            <a:off x="971550" y="4904833"/>
            <a:ext cx="4133850" cy="230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D4448281-2193-D1F6-5AB0-966F10476CB9}"/>
              </a:ext>
            </a:extLst>
          </p:cNvPr>
          <p:cNvSpPr/>
          <p:nvPr/>
        </p:nvSpPr>
        <p:spPr>
          <a:xfrm>
            <a:off x="971550" y="5668405"/>
            <a:ext cx="4133850" cy="230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8501D276-0A2A-4153-2234-34B3A224AC5C}"/>
              </a:ext>
            </a:extLst>
          </p:cNvPr>
          <p:cNvSpPr/>
          <p:nvPr/>
        </p:nvSpPr>
        <p:spPr>
          <a:xfrm>
            <a:off x="971550" y="6441402"/>
            <a:ext cx="4133850" cy="3315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C89DF75-EEFE-B74C-8A33-CC8F3E8EE7B3}"/>
              </a:ext>
            </a:extLst>
          </p:cNvPr>
          <p:cNvSpPr txBox="1"/>
          <p:nvPr/>
        </p:nvSpPr>
        <p:spPr>
          <a:xfrm>
            <a:off x="1051102" y="1042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１８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D2DBCB7-1A44-9EBC-9B69-60ADB3F99767}"/>
              </a:ext>
            </a:extLst>
          </p:cNvPr>
          <p:cNvSpPr txBox="1"/>
          <p:nvPr/>
        </p:nvSpPr>
        <p:spPr>
          <a:xfrm>
            <a:off x="3021013" y="1042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２０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２９歳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4ECDCF5-1458-0802-B723-347F60629F2F}"/>
              </a:ext>
            </a:extLst>
          </p:cNvPr>
          <p:cNvSpPr txBox="1"/>
          <p:nvPr/>
        </p:nvSpPr>
        <p:spPr>
          <a:xfrm>
            <a:off x="4988586" y="1042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３０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３９歳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DB04082-2AA2-6759-1E2D-DF521F7C4D27}"/>
              </a:ext>
            </a:extLst>
          </p:cNvPr>
          <p:cNvSpPr txBox="1"/>
          <p:nvPr/>
        </p:nvSpPr>
        <p:spPr>
          <a:xfrm>
            <a:off x="6745685" y="10042771"/>
            <a:ext cx="377026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kumimoji="1" lang="en-US" altLang="ja-JP" sz="1000" b="1" dirty="0">
                <a:solidFill>
                  <a:schemeClr val="bg1">
                    <a:lumMod val="75000"/>
                  </a:schemeClr>
                </a:solidFill>
                <a:latin typeface="BIZ UDGothic" panose="020B0400000000000000" pitchFamily="49" charset="-128"/>
                <a:ea typeface="BIZ UDGothic" panose="020B0400000000000000" pitchFamily="49" charset="-128"/>
              </a:rPr>
              <a:t>2/2</a:t>
            </a:r>
            <a:endParaRPr kumimoji="1" lang="ja-JP" altLang="en-US" sz="1000" b="1">
              <a:solidFill>
                <a:schemeClr val="bg1">
                  <a:lumMod val="75000"/>
                </a:schemeClr>
              </a:solidFill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203146-B062-FC13-68B8-31D8671C94B1}"/>
              </a:ext>
            </a:extLst>
          </p:cNvPr>
          <p:cNvSpPr txBox="1"/>
          <p:nvPr/>
        </p:nvSpPr>
        <p:spPr>
          <a:xfrm>
            <a:off x="1051102" y="1296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４０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４９歳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44C1247-C63F-17A6-306B-1AD2FAF66013}"/>
              </a:ext>
            </a:extLst>
          </p:cNvPr>
          <p:cNvSpPr txBox="1"/>
          <p:nvPr/>
        </p:nvSpPr>
        <p:spPr>
          <a:xfrm>
            <a:off x="3021013" y="1296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５０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５９歳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A75D46D-52EA-53D9-7CBE-1128EC7FA3E6}"/>
              </a:ext>
            </a:extLst>
          </p:cNvPr>
          <p:cNvSpPr txBox="1"/>
          <p:nvPr/>
        </p:nvSpPr>
        <p:spPr>
          <a:xfrm>
            <a:off x="4988586" y="1296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６０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６９歳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8DB869C-3845-F902-B450-88E13543578B}"/>
              </a:ext>
            </a:extLst>
          </p:cNvPr>
          <p:cNvSpPr txBox="1"/>
          <p:nvPr/>
        </p:nvSpPr>
        <p:spPr>
          <a:xfrm>
            <a:off x="1051102" y="1550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７０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７９歳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4EAD804-E434-A558-3E8E-F1A351FF8525}"/>
              </a:ext>
            </a:extLst>
          </p:cNvPr>
          <p:cNvSpPr txBox="1"/>
          <p:nvPr/>
        </p:nvSpPr>
        <p:spPr>
          <a:xfrm>
            <a:off x="3021013" y="1550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８０歳以上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BF78A9-F7EE-034A-0ACD-C00FECCAD2BB}"/>
              </a:ext>
            </a:extLst>
          </p:cNvPr>
          <p:cNvSpPr txBox="1"/>
          <p:nvPr/>
        </p:nvSpPr>
        <p:spPr>
          <a:xfrm>
            <a:off x="1051102" y="2058684"/>
            <a:ext cx="63350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男性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722D1B-BFEF-C6A1-CDBD-A6E696A5B34D}"/>
              </a:ext>
            </a:extLst>
          </p:cNvPr>
          <p:cNvSpPr txBox="1"/>
          <p:nvPr/>
        </p:nvSpPr>
        <p:spPr>
          <a:xfrm>
            <a:off x="3021013" y="2058684"/>
            <a:ext cx="63350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女性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55D1C9A-DE3F-79FE-0A0A-57FABAB92C7C}"/>
              </a:ext>
            </a:extLst>
          </p:cNvPr>
          <p:cNvSpPr txBox="1"/>
          <p:nvPr/>
        </p:nvSpPr>
        <p:spPr>
          <a:xfrm>
            <a:off x="4988586" y="2058684"/>
            <a:ext cx="153118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その他・回答しない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F4D5668-416F-CF49-E364-C7FAC904E5E4}"/>
              </a:ext>
            </a:extLst>
          </p:cNvPr>
          <p:cNvSpPr txBox="1"/>
          <p:nvPr/>
        </p:nvSpPr>
        <p:spPr>
          <a:xfrm>
            <a:off x="1051102" y="2566684"/>
            <a:ext cx="14029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会社員・団体職員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C432CDB-5552-3CBA-E80B-1B7CF8E27A1D}"/>
              </a:ext>
            </a:extLst>
          </p:cNvPr>
          <p:cNvSpPr txBox="1"/>
          <p:nvPr/>
        </p:nvSpPr>
        <p:spPr>
          <a:xfrm>
            <a:off x="3021013" y="2566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公務員・教員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F0E0515-679B-EC24-EA50-4F8573CDEDAD}"/>
              </a:ext>
            </a:extLst>
          </p:cNvPr>
          <p:cNvSpPr txBox="1"/>
          <p:nvPr/>
        </p:nvSpPr>
        <p:spPr>
          <a:xfrm>
            <a:off x="4988586" y="2566684"/>
            <a:ext cx="14029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農業・林業・漁業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AB80DD1-3082-1E6C-8989-C2AF947AA61B}"/>
              </a:ext>
            </a:extLst>
          </p:cNvPr>
          <p:cNvSpPr txBox="1"/>
          <p:nvPr/>
        </p:nvSpPr>
        <p:spPr>
          <a:xfrm>
            <a:off x="1051102" y="2820684"/>
            <a:ext cx="153118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パート・アルバイト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646DC14-D1BD-057F-B135-071CDDF7709F}"/>
              </a:ext>
            </a:extLst>
          </p:cNvPr>
          <p:cNvSpPr txBox="1"/>
          <p:nvPr/>
        </p:nvSpPr>
        <p:spPr>
          <a:xfrm>
            <a:off x="3021013" y="2820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専業主婦・主夫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DF83049-4BF0-9087-2D78-21B3C503D36C}"/>
              </a:ext>
            </a:extLst>
          </p:cNvPr>
          <p:cNvSpPr txBox="1"/>
          <p:nvPr/>
        </p:nvSpPr>
        <p:spPr>
          <a:xfrm>
            <a:off x="4988586" y="2820684"/>
            <a:ext cx="63350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学生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E887B2B-2F96-761A-B389-EE1F7A7E7C9A}"/>
              </a:ext>
            </a:extLst>
          </p:cNvPr>
          <p:cNvSpPr txBox="1"/>
          <p:nvPr/>
        </p:nvSpPr>
        <p:spPr>
          <a:xfrm>
            <a:off x="1051102" y="3074684"/>
            <a:ext cx="63350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無職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D02C729-3117-FF20-6F54-143F32CCB279}"/>
              </a:ext>
            </a:extLst>
          </p:cNvPr>
          <p:cNvSpPr txBox="1"/>
          <p:nvPr/>
        </p:nvSpPr>
        <p:spPr>
          <a:xfrm>
            <a:off x="3021013" y="3074684"/>
            <a:ext cx="3711272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その他（　　　　　　　　　　　　　　　　　　　　　）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D4DE955-51F4-E2F6-2FA8-8B769B917034}"/>
              </a:ext>
            </a:extLst>
          </p:cNvPr>
          <p:cNvSpPr txBox="1"/>
          <p:nvPr/>
        </p:nvSpPr>
        <p:spPr>
          <a:xfrm>
            <a:off x="1051102" y="3582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Ａ小学校区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C38128A-E382-788C-FA18-D92A22834A89}"/>
              </a:ext>
            </a:extLst>
          </p:cNvPr>
          <p:cNvSpPr txBox="1"/>
          <p:nvPr/>
        </p:nvSpPr>
        <p:spPr>
          <a:xfrm>
            <a:off x="3021013" y="3582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Ｂ小学校区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0830686-86AF-7CBB-3955-D2C16A947596}"/>
              </a:ext>
            </a:extLst>
          </p:cNvPr>
          <p:cNvSpPr txBox="1"/>
          <p:nvPr/>
        </p:nvSpPr>
        <p:spPr>
          <a:xfrm>
            <a:off x="4988586" y="3582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Ｃ小学校区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72F312BC-182E-4B62-77E2-1709BEFE1BB1}"/>
              </a:ext>
            </a:extLst>
          </p:cNvPr>
          <p:cNvSpPr txBox="1"/>
          <p:nvPr/>
        </p:nvSpPr>
        <p:spPr>
          <a:xfrm>
            <a:off x="1051102" y="3836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Ｄ小学校区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01AFA09-3066-F16D-B73B-6C4F5AD15798}"/>
              </a:ext>
            </a:extLst>
          </p:cNvPr>
          <p:cNvSpPr txBox="1"/>
          <p:nvPr/>
        </p:nvSpPr>
        <p:spPr>
          <a:xfrm>
            <a:off x="3021013" y="3836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Ｅ小学校区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85F14EAA-412E-156F-0F0B-60142505F903}"/>
              </a:ext>
            </a:extLst>
          </p:cNvPr>
          <p:cNvSpPr txBox="1"/>
          <p:nvPr/>
        </p:nvSpPr>
        <p:spPr>
          <a:xfrm>
            <a:off x="4988586" y="3836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わからない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16D7589D-19D0-B8BD-0DB0-7F9641CD2A2B}"/>
              </a:ext>
            </a:extLst>
          </p:cNvPr>
          <p:cNvSpPr txBox="1"/>
          <p:nvPr/>
        </p:nvSpPr>
        <p:spPr>
          <a:xfrm>
            <a:off x="1051102" y="4344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EA9F273-1B17-784D-E544-B0B9EB20996E}"/>
              </a:ext>
            </a:extLst>
          </p:cNvPr>
          <p:cNvSpPr txBox="1"/>
          <p:nvPr/>
        </p:nvSpPr>
        <p:spPr>
          <a:xfrm>
            <a:off x="3021013" y="4344684"/>
            <a:ext cx="153118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１年以上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５年未満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2B9810D1-E776-0ADB-BF53-2A12E74D2CA2}"/>
              </a:ext>
            </a:extLst>
          </p:cNvPr>
          <p:cNvSpPr txBox="1"/>
          <p:nvPr/>
        </p:nvSpPr>
        <p:spPr>
          <a:xfrm>
            <a:off x="4988586" y="4344684"/>
            <a:ext cx="1659429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５年以上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１０年未満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EAA4E51A-6467-B039-B1A6-09A104EE1D0E}"/>
              </a:ext>
            </a:extLst>
          </p:cNvPr>
          <p:cNvSpPr txBox="1"/>
          <p:nvPr/>
        </p:nvSpPr>
        <p:spPr>
          <a:xfrm>
            <a:off x="1051102" y="4598684"/>
            <a:ext cx="1787669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１０年以上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２０年未満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957A56E6-DE19-B86F-0077-261A1C1F609F}"/>
              </a:ext>
            </a:extLst>
          </p:cNvPr>
          <p:cNvSpPr txBox="1"/>
          <p:nvPr/>
        </p:nvSpPr>
        <p:spPr>
          <a:xfrm>
            <a:off x="3021013" y="4598684"/>
            <a:ext cx="1787669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２０年以上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３０年未満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277E334-41C6-6334-A3B2-8FBFFD07D4E2}"/>
              </a:ext>
            </a:extLst>
          </p:cNvPr>
          <p:cNvSpPr txBox="1"/>
          <p:nvPr/>
        </p:nvSpPr>
        <p:spPr>
          <a:xfrm>
            <a:off x="4988586" y="4598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３０年以上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D8F5102-6939-B290-A121-400D8CE647BB}"/>
              </a:ext>
            </a:extLst>
          </p:cNvPr>
          <p:cNvSpPr txBox="1"/>
          <p:nvPr/>
        </p:nvSpPr>
        <p:spPr>
          <a:xfrm>
            <a:off x="1051102" y="5106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住みやすい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51C3DD69-DDCE-FC99-1665-D10335B7708C}"/>
              </a:ext>
            </a:extLst>
          </p:cNvPr>
          <p:cNvSpPr txBox="1"/>
          <p:nvPr/>
        </p:nvSpPr>
        <p:spPr>
          <a:xfrm>
            <a:off x="3021013" y="5106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やや住みやすい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C095C32B-EACC-E107-FB67-F7185351F6C9}"/>
              </a:ext>
            </a:extLst>
          </p:cNvPr>
          <p:cNvSpPr txBox="1"/>
          <p:nvPr/>
        </p:nvSpPr>
        <p:spPr>
          <a:xfrm>
            <a:off x="4988586" y="5106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やや住みにくい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A17684C-5EB4-B6CB-BB33-00EC6089FD05}"/>
              </a:ext>
            </a:extLst>
          </p:cNvPr>
          <p:cNvSpPr txBox="1"/>
          <p:nvPr/>
        </p:nvSpPr>
        <p:spPr>
          <a:xfrm>
            <a:off x="1051102" y="5360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住みにくい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D497ECFF-3D9D-55E6-28AC-3BA1DE4F0382}"/>
              </a:ext>
            </a:extLst>
          </p:cNvPr>
          <p:cNvSpPr txBox="1"/>
          <p:nvPr/>
        </p:nvSpPr>
        <p:spPr>
          <a:xfrm>
            <a:off x="3021013" y="5360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わからない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1489F283-7C49-5157-B433-958BA09A7BCA}"/>
              </a:ext>
            </a:extLst>
          </p:cNvPr>
          <p:cNvSpPr txBox="1"/>
          <p:nvPr/>
        </p:nvSpPr>
        <p:spPr>
          <a:xfrm>
            <a:off x="1051102" y="5868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住み続けたい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6771B86A-2D96-2342-9707-18D9BDFA48D1}"/>
              </a:ext>
            </a:extLst>
          </p:cNvPr>
          <p:cNvSpPr txBox="1"/>
          <p:nvPr/>
        </p:nvSpPr>
        <p:spPr>
          <a:xfrm>
            <a:off x="3021013" y="5868684"/>
            <a:ext cx="14029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やや住み続けたい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EBD20A16-E9FF-3D45-717B-CFDE19C8BCFC}"/>
              </a:ext>
            </a:extLst>
          </p:cNvPr>
          <p:cNvSpPr txBox="1"/>
          <p:nvPr/>
        </p:nvSpPr>
        <p:spPr>
          <a:xfrm>
            <a:off x="4988586" y="5868684"/>
            <a:ext cx="1787669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あまり住み続けたくない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0885EB5B-894A-C9C4-7B97-A90D0C2BAD74}"/>
              </a:ext>
            </a:extLst>
          </p:cNvPr>
          <p:cNvSpPr txBox="1"/>
          <p:nvPr/>
        </p:nvSpPr>
        <p:spPr>
          <a:xfrm>
            <a:off x="1051102" y="6122684"/>
            <a:ext cx="14029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住み続けたくない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3A18766A-9445-0CEF-F89F-A592103A894D}"/>
              </a:ext>
            </a:extLst>
          </p:cNvPr>
          <p:cNvSpPr txBox="1"/>
          <p:nvPr/>
        </p:nvSpPr>
        <p:spPr>
          <a:xfrm>
            <a:off x="3021013" y="6122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わからない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7CEED03-6BED-DAE1-56FC-764FE5B3A7D0}"/>
              </a:ext>
            </a:extLst>
          </p:cNvPr>
          <p:cNvSpPr txBox="1"/>
          <p:nvPr/>
        </p:nvSpPr>
        <p:spPr>
          <a:xfrm>
            <a:off x="414778" y="859214"/>
            <a:ext cx="40318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問８　あなたの年齢について、あてはまるものを選んでください。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226E801-8CE1-F207-7FA7-28601B2E5EED}"/>
              </a:ext>
            </a:extLst>
          </p:cNvPr>
          <p:cNvSpPr txBox="1"/>
          <p:nvPr/>
        </p:nvSpPr>
        <p:spPr>
          <a:xfrm>
            <a:off x="414778" y="1853844"/>
            <a:ext cx="40318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問９　あなたの性別について、あてはまるものを選んでください。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6C2AB37-8DFB-9D51-8AB6-15145E146DE5}"/>
              </a:ext>
            </a:extLst>
          </p:cNvPr>
          <p:cNvSpPr txBox="1"/>
          <p:nvPr/>
        </p:nvSpPr>
        <p:spPr>
          <a:xfrm>
            <a:off x="414778" y="2369623"/>
            <a:ext cx="46730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問１０　あなたの職業は何ですか。あてはまるものを</a:t>
            </a:r>
            <a:r>
              <a:rPr kumimoji="1" lang="ja-JP" altLang="en-US" sz="1000" b="1" u="sng">
                <a:latin typeface="BIZ UDGothic" panose="020B0400000000000000" pitchFamily="49" charset="-128"/>
                <a:ea typeface="BIZ UDGothic" panose="020B0400000000000000" pitchFamily="49" charset="-128"/>
              </a:rPr>
              <a:t>すべて</a:t>
            </a:r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選んでください。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A7DB198-EB80-8B2A-2787-A72A2B7C5F6F}"/>
              </a:ext>
            </a:extLst>
          </p:cNvPr>
          <p:cNvSpPr txBox="1"/>
          <p:nvPr/>
        </p:nvSpPr>
        <p:spPr>
          <a:xfrm>
            <a:off x="414778" y="3386653"/>
            <a:ext cx="5186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問１１　あなたのお住まいはどの小学校区ですか。あてはまるものを選んでください。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E28A6FE-F077-C36A-9BF1-AB34471B4ECC}"/>
              </a:ext>
            </a:extLst>
          </p:cNvPr>
          <p:cNvSpPr txBox="1"/>
          <p:nvPr/>
        </p:nvSpPr>
        <p:spPr>
          <a:xfrm>
            <a:off x="414778" y="4150452"/>
            <a:ext cx="54425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問１２　あなたは、でふらぐ町に何年お住まいですか。あてはまるものを選んでください。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E9DFCC1-FB92-EBD9-87CE-675759DEDCDD}"/>
              </a:ext>
            </a:extLst>
          </p:cNvPr>
          <p:cNvSpPr txBox="1"/>
          <p:nvPr/>
        </p:nvSpPr>
        <p:spPr>
          <a:xfrm>
            <a:off x="414778" y="4914227"/>
            <a:ext cx="55707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問１３　でふらぐ町は住みやすいところだと感じますか。あてはまるものを選んでください。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C181FD3A-D131-6738-97D8-CCA1222CFB80}"/>
              </a:ext>
            </a:extLst>
          </p:cNvPr>
          <p:cNvSpPr txBox="1"/>
          <p:nvPr/>
        </p:nvSpPr>
        <p:spPr>
          <a:xfrm>
            <a:off x="414778" y="5670082"/>
            <a:ext cx="59554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問１４　これからも、でふらぐ町に住み続けたいと思いますか。あてはまるものを選んでください。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43E31D33-A654-97CD-F560-0CE881F45AD9}"/>
              </a:ext>
            </a:extLst>
          </p:cNvPr>
          <p:cNvSpPr txBox="1"/>
          <p:nvPr/>
        </p:nvSpPr>
        <p:spPr>
          <a:xfrm>
            <a:off x="414778" y="6433358"/>
            <a:ext cx="5186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問１５　このアンケートに関して、ご意見やご感想がございましたらご記入ください。</a:t>
            </a:r>
          </a:p>
        </p:txBody>
      </p:sp>
      <p:sp>
        <p:nvSpPr>
          <p:cNvPr id="113" name="正方形/長方形 112">
            <a:extLst>
              <a:ext uri="{FF2B5EF4-FFF2-40B4-BE49-F238E27FC236}">
                <a16:creationId xmlns:a16="http://schemas.microsoft.com/office/drawing/2014/main" id="{3CBD4B26-2B59-56CD-587C-F4B8F110F840}"/>
              </a:ext>
            </a:extLst>
          </p:cNvPr>
          <p:cNvSpPr>
            <a:spLocks/>
          </p:cNvSpPr>
          <p:nvPr/>
        </p:nvSpPr>
        <p:spPr>
          <a:xfrm>
            <a:off x="889015" y="6687092"/>
            <a:ext cx="6145200" cy="285076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6350">
                <a:solidFill>
                  <a:schemeClr val="tx1"/>
                </a:solidFill>
              </a:ln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5A4D0106-BCA3-5BDF-5A5C-66EA74D974DC}"/>
              </a:ext>
            </a:extLst>
          </p:cNvPr>
          <p:cNvSpPr txBox="1"/>
          <p:nvPr/>
        </p:nvSpPr>
        <p:spPr>
          <a:xfrm>
            <a:off x="-1" y="9667201"/>
            <a:ext cx="7559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質問は以上です。ご協力ありがとうございました。</a:t>
            </a: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414B80F7-AF40-4166-F0DB-FA9B7E83E98A}"/>
              </a:ext>
            </a:extLst>
          </p:cNvPr>
          <p:cNvSpPr txBox="1"/>
          <p:nvPr/>
        </p:nvSpPr>
        <p:spPr>
          <a:xfrm>
            <a:off x="1347121" y="7975961"/>
            <a:ext cx="48654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※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２ページ目は、より多くの質問を掲載できるようにしたレイアウト例です。</a:t>
            </a:r>
          </a:p>
        </p:txBody>
      </p:sp>
    </p:spTree>
    <p:extLst>
      <p:ext uri="{BB962C8B-B14F-4D97-AF65-F5344CB8AC3E}">
        <p14:creationId xmlns:p14="http://schemas.microsoft.com/office/powerpoint/2010/main" val="3640046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7954E76-F3BC-87DB-7DF7-3A9FA6842120}"/>
              </a:ext>
            </a:extLst>
          </p:cNvPr>
          <p:cNvSpPr txBox="1"/>
          <p:nvPr/>
        </p:nvSpPr>
        <p:spPr>
          <a:xfrm>
            <a:off x="-1" y="966645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アンケート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0CE8498-5ED3-D9D7-2883-BB016DE453C1}"/>
              </a:ext>
            </a:extLst>
          </p:cNvPr>
          <p:cNvSpPr txBox="1"/>
          <p:nvPr/>
        </p:nvSpPr>
        <p:spPr>
          <a:xfrm>
            <a:off x="414778" y="1489470"/>
            <a:ext cx="1072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　質問文１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35E8F5B-4477-38F8-0F40-81A4C71B8111}"/>
              </a:ext>
            </a:extLst>
          </p:cNvPr>
          <p:cNvSpPr txBox="1"/>
          <p:nvPr/>
        </p:nvSpPr>
        <p:spPr>
          <a:xfrm>
            <a:off x="5910323" y="9667090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000" u="sng">
                <a:latin typeface="BIZ UDGothic" panose="020B0400000000000000" pitchFamily="49" charset="-128"/>
                <a:ea typeface="BIZ UDGothic" panose="020B0400000000000000" pitchFamily="49" charset="-128"/>
              </a:rPr>
              <a:t>裏面に続きます→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B615C23-7D83-4DE2-8F42-50B16B6FAD71}"/>
              </a:ext>
            </a:extLst>
          </p:cNvPr>
          <p:cNvSpPr txBox="1"/>
          <p:nvPr/>
        </p:nvSpPr>
        <p:spPr>
          <a:xfrm>
            <a:off x="-1" y="9667201"/>
            <a:ext cx="7559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質問は以上です。ご協力ありがとうございました。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FB1B5606-B8AB-D563-5519-AEBFCC9C56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2158" y="690436"/>
            <a:ext cx="1778000" cy="9652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4244DC9-5CA6-D125-360D-5B0D1EB678DF}"/>
              </a:ext>
            </a:extLst>
          </p:cNvPr>
          <p:cNvSpPr txBox="1"/>
          <p:nvPr/>
        </p:nvSpPr>
        <p:spPr>
          <a:xfrm>
            <a:off x="-2" y="216888"/>
            <a:ext cx="7559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※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本ページの部品は印刷原稿作成時にご活用ください。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134DAC0-C8A1-0068-4436-9AF711D5BC6B}"/>
              </a:ext>
            </a:extLst>
          </p:cNvPr>
          <p:cNvSpPr>
            <a:spLocks/>
          </p:cNvSpPr>
          <p:nvPr/>
        </p:nvSpPr>
        <p:spPr>
          <a:xfrm>
            <a:off x="889015" y="1729342"/>
            <a:ext cx="6145200" cy="864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635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529137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268</TotalTime>
  <Words>709</Words>
  <Application>Microsoft Macintosh PowerPoint</Application>
  <PresentationFormat>ユーザー設定</PresentationFormat>
  <Paragraphs>109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BIZ UDGothic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佳代子 田中</cp:lastModifiedBy>
  <cp:revision>24</cp:revision>
  <cp:lastPrinted>2022-09-15T09:55:42Z</cp:lastPrinted>
  <dcterms:created xsi:type="dcterms:W3CDTF">2022-06-17T05:08:10Z</dcterms:created>
  <dcterms:modified xsi:type="dcterms:W3CDTF">2025-08-29T05:58:04Z</dcterms:modified>
</cp:coreProperties>
</file>